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808080"/>
    <a:srgbClr val="800000"/>
    <a:srgbClr val="CC0000"/>
    <a:srgbClr val="AA3F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001056" cy="171451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Прикоснись сердцем к подвигу</a:t>
            </a:r>
            <a:endParaRPr lang="ru-RU" sz="5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000372"/>
            <a:ext cx="6500858" cy="1285884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Четвероногие защитники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Отечества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free-png.ru/wp-content/uploads/2021/04/pngwing.com-18-72efe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071810"/>
            <a:ext cx="4429124" cy="421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229600" cy="3114684"/>
          </a:xfrm>
        </p:spPr>
        <p:txBody>
          <a:bodyPr/>
          <a:lstStyle/>
          <a:p>
            <a:r>
              <a:rPr lang="ru-RU" dirty="0" smtClean="0"/>
              <a:t>Потом пес все же </a:t>
            </a:r>
            <a:r>
              <a:rPr lang="ru-RU" b="1" dirty="0" smtClean="0"/>
              <a:t>оправился от ранений</a:t>
            </a:r>
            <a:r>
              <a:rPr lang="ru-RU" dirty="0" smtClean="0"/>
              <a:t>, и </a:t>
            </a:r>
            <a:r>
              <a:rPr lang="ru-RU" b="1" dirty="0" smtClean="0"/>
              <a:t>сыграл главную роль </a:t>
            </a:r>
            <a:r>
              <a:rPr lang="ru-RU" dirty="0" smtClean="0"/>
              <a:t>в фильме Александра </a:t>
            </a:r>
            <a:r>
              <a:rPr lang="ru-RU" dirty="0" err="1" smtClean="0"/>
              <a:t>Згуриди</a:t>
            </a:r>
            <a:r>
              <a:rPr lang="ru-RU" dirty="0" smtClean="0"/>
              <a:t> по роману Джека Лондона </a:t>
            </a:r>
            <a:r>
              <a:rPr lang="ru-RU" u="sng" dirty="0" smtClean="0"/>
              <a:t>«Белый клык»</a:t>
            </a:r>
            <a:r>
              <a:rPr lang="ru-RU" dirty="0" smtClean="0"/>
              <a:t>. Он прожил достойную жизнь, и сделал столько, сколько удается далеко не каждому человеку.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Восточно-европейская овчарка </a:t>
            </a:r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 кличке </a:t>
            </a:r>
            <a:r>
              <a:rPr lang="ru-RU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Джульбарс</a:t>
            </a:r>
            <a:endParaRPr lang="ru-RU" sz="3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4" name="Picture 2" descr="https://sun4-3.userapi.com/impf/c856028/v856028476/3ae73/AWafRCI3z50.jpg?size=800x450&amp;quality=96&amp;sign=b19098b630a238a4e116b7e30b310f3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4952991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4-15.userapi.com/impf/c852016/v852016476/115af7/MDgGsB0ceCA.jpg?size=960x646&amp;quality=96&amp;sign=d5531165dc7ce3af3d4b3fc5bd7d39f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51218" cy="4071966"/>
          </a:xfrm>
          <a:prstGeom prst="rect">
            <a:avLst/>
          </a:prstGeom>
          <a:noFill/>
        </p:spPr>
      </p:pic>
      <p:pic>
        <p:nvPicPr>
          <p:cNvPr id="28678" name="Picture 6" descr="https://pic.rutubelist.ru/video/43/a8/43a8c8c1480098aaa4bd8ddfbad636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643314"/>
            <a:ext cx="5572132" cy="3214686"/>
          </a:xfrm>
          <a:prstGeom prst="rect">
            <a:avLst/>
          </a:prstGeom>
          <a:noFill/>
        </p:spPr>
      </p:pic>
      <p:sp>
        <p:nvSpPr>
          <p:cNvPr id="10" name="Выноска со стрелкой влево 9"/>
          <p:cNvSpPr/>
          <p:nvPr/>
        </p:nvSpPr>
        <p:spPr>
          <a:xfrm>
            <a:off x="6072198" y="428604"/>
            <a:ext cx="2928926" cy="2786082"/>
          </a:xfrm>
          <a:prstGeom prst="leftArrowCallout">
            <a:avLst/>
          </a:prstGeom>
          <a:solidFill>
            <a:srgbClr val="5F5F5F">
              <a:alpha val="3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714356"/>
            <a:ext cx="21431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Парад Победы 24 июня 1945 года</a:t>
            </a:r>
          </a:p>
          <a:p>
            <a:pPr algn="r"/>
            <a:r>
              <a:rPr lang="ru-RU" b="1" dirty="0" smtClean="0"/>
              <a:t>Четвероногие солдаты шагают по Красной Площади с колонной саперов.</a:t>
            </a:r>
            <a:endParaRPr lang="ru-RU" b="1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 rot="10800000">
            <a:off x="428596" y="4214818"/>
            <a:ext cx="3000396" cy="2643182"/>
          </a:xfrm>
          <a:prstGeom prst="leftArrowCallout">
            <a:avLst>
              <a:gd name="adj1" fmla="val 25000"/>
              <a:gd name="adj2" fmla="val 25395"/>
              <a:gd name="adj3" fmla="val 25000"/>
              <a:gd name="adj4" fmla="val 64977"/>
            </a:avLst>
          </a:prstGeom>
          <a:solidFill>
            <a:srgbClr val="5F5F5F">
              <a:alpha val="3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4357694"/>
            <a:ext cx="1928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Памятник «Фронтовой собаке» на Поклонной горе в Москве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лево 3"/>
          <p:cNvSpPr/>
          <p:nvPr/>
        </p:nvSpPr>
        <p:spPr>
          <a:xfrm rot="10800000">
            <a:off x="142844" y="2000240"/>
            <a:ext cx="2857488" cy="2643182"/>
          </a:xfrm>
          <a:prstGeom prst="leftArrowCallout">
            <a:avLst>
              <a:gd name="adj1" fmla="val 25000"/>
              <a:gd name="adj2" fmla="val 25395"/>
              <a:gd name="adj3" fmla="val 25000"/>
              <a:gd name="adj4" fmla="val 64977"/>
            </a:avLst>
          </a:prstGeom>
          <a:solidFill>
            <a:srgbClr val="5F5F5F">
              <a:alpha val="3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530" name="Picture 2" descr="https://jenskiymir.com/uploads/posts/2022-01-24/9469_1384_1643066425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5738853" cy="43041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214554"/>
            <a:ext cx="1785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Памятник в Санкт-Петербурге </a:t>
            </a:r>
          </a:p>
          <a:p>
            <a:r>
              <a:rPr lang="ru-RU" sz="2000" b="1" dirty="0" smtClean="0"/>
              <a:t>«В память кошкам блокадного Ленинграда»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4214842" cy="6286544"/>
          </a:xfrm>
          <a:solidFill>
            <a:srgbClr val="5F5F5F">
              <a:alpha val="30196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ru-RU" sz="2600" dirty="0" smtClean="0"/>
              <a:t>Памятники </a:t>
            </a:r>
            <a:r>
              <a:rPr lang="ru-RU" sz="2600" b="1" dirty="0" smtClean="0"/>
              <a:t>кошке Василисе</a:t>
            </a:r>
            <a:r>
              <a:rPr lang="ru-RU" sz="2600" dirty="0" smtClean="0"/>
              <a:t> и </a:t>
            </a:r>
            <a:r>
              <a:rPr lang="ru-RU" sz="2600" b="1" dirty="0" smtClean="0"/>
              <a:t>коту </a:t>
            </a:r>
            <a:r>
              <a:rPr lang="ru-RU" sz="2600" b="1" dirty="0" err="1" smtClean="0"/>
              <a:t>Елисею</a:t>
            </a:r>
            <a:r>
              <a:rPr lang="ru-RU" sz="2600" b="1" dirty="0" smtClean="0"/>
              <a:t> </a:t>
            </a:r>
            <a:r>
              <a:rPr lang="ru-RU" sz="2600" dirty="0" smtClean="0"/>
              <a:t>– </a:t>
            </a:r>
            <a:r>
              <a:rPr lang="ru-RU" sz="2600" u="sng" dirty="0" smtClean="0"/>
              <a:t>дань уважения животным, спасшим город от нашествия грызунов</a:t>
            </a:r>
            <a:r>
              <a:rPr lang="ru-RU" sz="2600" dirty="0" smtClean="0"/>
              <a:t>. </a:t>
            </a:r>
            <a:endParaRPr lang="ru-RU" sz="2600" dirty="0" smtClean="0"/>
          </a:p>
          <a:p>
            <a:pPr indent="0">
              <a:buNone/>
            </a:pPr>
            <a:r>
              <a:rPr lang="ru-RU" sz="2600" dirty="0" smtClean="0"/>
              <a:t>Первым </a:t>
            </a:r>
            <a:r>
              <a:rPr lang="ru-RU" sz="2600" dirty="0" smtClean="0"/>
              <a:t>в центре Северной столицы </a:t>
            </a:r>
            <a:r>
              <a:rPr lang="ru-RU" sz="2600" b="1" dirty="0" smtClean="0"/>
              <a:t>появился </a:t>
            </a:r>
            <a:r>
              <a:rPr lang="ru-RU" sz="2600" b="1" dirty="0" err="1" smtClean="0"/>
              <a:t>Елисей</a:t>
            </a:r>
            <a:r>
              <a:rPr lang="ru-RU" sz="2600" dirty="0" smtClean="0"/>
              <a:t>. Это произошло 25 января 2000 года, накануне 56-й годовщины полного снятия блокады Ленинграда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4" name="Picture 4" descr="http://detlib.altmkc.ru/wp-content/uploads/2022/06/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071966" cy="36902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4357694"/>
            <a:ext cx="4214810" cy="2308324"/>
          </a:xfrm>
          <a:prstGeom prst="rect">
            <a:avLst/>
          </a:prstGeom>
          <a:solidFill>
            <a:srgbClr val="5F5F5F">
              <a:alpha val="30980"/>
            </a:srgb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1 апреля у него появилась </a:t>
            </a:r>
            <a:r>
              <a:rPr lang="ru-RU" b="1" dirty="0" smtClean="0"/>
              <a:t>подруга – забавная кошечка Василиса. </a:t>
            </a:r>
            <a:r>
              <a:rPr lang="ru-RU" dirty="0" smtClean="0"/>
              <a:t>Это подарок Сергея Лебедева – известного петербургского историка. Местом обитания Василисы стал карниз в районе второго этажа дома № 3/54, расположенного на Малой Садовой </a:t>
            </a:r>
            <a:r>
              <a:rPr lang="ru-RU" dirty="0" smtClean="0"/>
              <a:t>улице.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92" y="285728"/>
            <a:ext cx="882970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Мохнатый спецназ Ленинграда</a:t>
            </a:r>
            <a:endParaRPr lang="ru-RU" sz="4000" b="1" dirty="0">
              <a:solidFill>
                <a:srgbClr val="C0000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своем </a:t>
            </a:r>
            <a:r>
              <a:rPr lang="ru-RU" u="sng" dirty="0" smtClean="0"/>
              <a:t>дневнике блокадница </a:t>
            </a:r>
            <a:r>
              <a:rPr lang="ru-RU" b="1" dirty="0" smtClean="0"/>
              <a:t>Кира Логинова </a:t>
            </a:r>
            <a:r>
              <a:rPr lang="ru-RU" dirty="0" smtClean="0"/>
              <a:t>вспоминала: </a:t>
            </a:r>
            <a:r>
              <a:rPr lang="ru-RU" dirty="0" smtClean="0"/>
              <a:t>"</a:t>
            </a:r>
            <a:r>
              <a:rPr lang="ru-RU" b="1" dirty="0" smtClean="0"/>
              <a:t>Тьма крыс </a:t>
            </a:r>
            <a:r>
              <a:rPr lang="ru-RU" dirty="0" smtClean="0"/>
              <a:t>длинными шеренгами во главе со своими вожаками двигались по Шлиссельбургскому тракту (ныне проспекту </a:t>
            </a:r>
            <a:r>
              <a:rPr lang="ru-RU" dirty="0" err="1" smtClean="0"/>
              <a:t>Обуховской</a:t>
            </a:r>
            <a:r>
              <a:rPr lang="ru-RU" dirty="0" smtClean="0"/>
              <a:t> обороны) </a:t>
            </a:r>
            <a:r>
              <a:rPr lang="ru-RU" b="1" dirty="0" smtClean="0"/>
              <a:t>прямо к мельнице</a:t>
            </a:r>
            <a:r>
              <a:rPr lang="ru-RU" dirty="0" smtClean="0"/>
              <a:t>, где мололи муку для всего города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Это был враг</a:t>
            </a:r>
            <a:r>
              <a:rPr lang="ru-RU" dirty="0" smtClean="0"/>
              <a:t> организованный, умный и жестокий...». </a:t>
            </a:r>
            <a:r>
              <a:rPr lang="ru-RU" b="1" dirty="0" smtClean="0"/>
              <a:t>Все виды оружия</a:t>
            </a:r>
            <a:r>
              <a:rPr lang="ru-RU" dirty="0" smtClean="0"/>
              <a:t>, бомбежки и огонь пожаров оказались </a:t>
            </a:r>
            <a:r>
              <a:rPr lang="ru-RU" b="1" dirty="0" smtClean="0"/>
              <a:t>бессильными уничтожить </a:t>
            </a:r>
            <a:r>
              <a:rPr lang="ru-RU" b="1" dirty="0" smtClean="0"/>
              <a:t>крыс</a:t>
            </a:r>
            <a:r>
              <a:rPr lang="ru-RU" dirty="0" smtClean="0"/>
              <a:t>, </a:t>
            </a:r>
            <a:r>
              <a:rPr lang="ru-RU" u="sng" dirty="0" smtClean="0"/>
              <a:t>объедавших умирающих от </a:t>
            </a:r>
            <a:r>
              <a:rPr lang="ru-RU" u="sng" dirty="0" smtClean="0"/>
              <a:t>голода блокадников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Autofit/>
          </a:bodyPr>
          <a:lstStyle/>
          <a:p>
            <a:pPr indent="342900"/>
            <a:r>
              <a:rPr lang="ru-RU" sz="3000" dirty="0" smtClean="0"/>
              <a:t>Как только была прорвана блокада в 1943 году, было принято решение доставить в Ленинград </a:t>
            </a:r>
            <a:r>
              <a:rPr lang="ru-RU" sz="3000" b="1" dirty="0" smtClean="0"/>
              <a:t>кошек. </a:t>
            </a:r>
            <a:r>
              <a:rPr lang="ru-RU" sz="3000" dirty="0" smtClean="0"/>
              <a:t>Ярославцы выполнили стратегический </a:t>
            </a:r>
            <a:r>
              <a:rPr lang="ru-RU" sz="3000" dirty="0" smtClean="0"/>
              <a:t>заказ и наловили нужное количество </a:t>
            </a:r>
            <a:r>
              <a:rPr lang="ru-RU" sz="3000" b="1" dirty="0" smtClean="0"/>
              <a:t>дымчатых кошек</a:t>
            </a:r>
            <a:r>
              <a:rPr lang="ru-RU" sz="3000" dirty="0" smtClean="0"/>
              <a:t>, считавшихся тогда лучшими </a:t>
            </a:r>
            <a:r>
              <a:rPr lang="ru-RU" sz="3000" b="1" dirty="0" smtClean="0"/>
              <a:t>крысоловами</a:t>
            </a:r>
            <a:r>
              <a:rPr lang="ru-RU" sz="3000" dirty="0" smtClean="0"/>
              <a:t>. </a:t>
            </a:r>
            <a:r>
              <a:rPr lang="ru-RU" sz="3000" i="1" dirty="0" smtClean="0"/>
              <a:t>Четыре вагона кошек </a:t>
            </a:r>
            <a:r>
              <a:rPr lang="ru-RU" sz="3000" dirty="0" smtClean="0"/>
              <a:t>прибыли в полуразрушенный город. </a:t>
            </a:r>
          </a:p>
          <a:p>
            <a:pPr indent="342900"/>
            <a:r>
              <a:rPr lang="ru-RU" sz="3000" dirty="0" smtClean="0"/>
              <a:t>Очевидцы </a:t>
            </a:r>
            <a:r>
              <a:rPr lang="ru-RU" sz="3000" dirty="0" smtClean="0"/>
              <a:t>рассказывают, что когда мяукающих крысоловов привезли, то для получения кошки надо было отстоять очередь. Расхватывали моментально, и многим не хватило.</a:t>
            </a:r>
            <a:endParaRPr lang="ru-RU" sz="3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4292" y="0"/>
            <a:ext cx="882970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Мохнатый спецназ Ленинграда</a:t>
            </a:r>
            <a:endParaRPr lang="ru-RU" sz="4000" b="1" dirty="0">
              <a:solidFill>
                <a:srgbClr val="C0000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2255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16-летняя Катя Волошина посвятила блокадному коту </a:t>
            </a:r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стихи</a:t>
            </a:r>
            <a:endParaRPr lang="ru-RU" sz="3600" b="1" dirty="0">
              <a:solidFill>
                <a:srgbClr val="C0000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5F5F5F">
              <a:alpha val="34118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Их оружие - ловкость и зубы.</a:t>
            </a:r>
            <a:br>
              <a:rPr lang="ru-RU" dirty="0" smtClean="0"/>
            </a:br>
            <a:r>
              <a:rPr lang="ru-RU" dirty="0" smtClean="0"/>
              <a:t>Но не досталось крысам зерно.</a:t>
            </a:r>
            <a:br>
              <a:rPr lang="ru-RU" dirty="0" smtClean="0"/>
            </a:br>
            <a:r>
              <a:rPr lang="ru-RU" dirty="0" smtClean="0"/>
              <a:t>Хлеб сохранен был людям</a:t>
            </a:r>
            <a:r>
              <a:rPr lang="ru-RU" dirty="0" smtClean="0"/>
              <a:t>!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Прибывшие в полуразрушенный город коты ценой больших потерь со своей стороны сумели отогнать крыс от продовольственных складов.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Кот-слухач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числе легенд военного времени есть и история про </a:t>
            </a:r>
            <a:r>
              <a:rPr lang="ru-RU" b="1" dirty="0" smtClean="0"/>
              <a:t>рыжего кота-«слухача», </a:t>
            </a:r>
            <a:r>
              <a:rPr lang="ru-RU" dirty="0" smtClean="0"/>
              <a:t>поселившегося при </a:t>
            </a:r>
            <a:r>
              <a:rPr lang="ru-RU" b="1" dirty="0" smtClean="0"/>
              <a:t>зенитной батарее </a:t>
            </a:r>
            <a:r>
              <a:rPr lang="ru-RU" dirty="0" smtClean="0"/>
              <a:t>под Ленинградом и точно </a:t>
            </a:r>
            <a:r>
              <a:rPr lang="ru-RU" b="1" dirty="0" smtClean="0"/>
              <a:t>предсказывавшего налёты </a:t>
            </a:r>
            <a:r>
              <a:rPr lang="ru-RU" b="1" dirty="0" smtClean="0"/>
              <a:t>вражеской авиации</a:t>
            </a:r>
            <a:r>
              <a:rPr lang="ru-RU" dirty="0" smtClean="0"/>
              <a:t>. Причём, как гласит история, на </a:t>
            </a:r>
            <a:r>
              <a:rPr lang="ru-RU" u="sng" dirty="0" smtClean="0"/>
              <a:t>приближение советских самолетов животное не реагировало</a:t>
            </a:r>
            <a:r>
              <a:rPr lang="ru-RU" dirty="0" smtClean="0"/>
              <a:t>. </a:t>
            </a:r>
            <a:r>
              <a:rPr lang="ru-RU" b="1" dirty="0" smtClean="0"/>
              <a:t>Командование</a:t>
            </a:r>
            <a:r>
              <a:rPr lang="ru-RU" dirty="0" smtClean="0"/>
              <a:t> батареей </a:t>
            </a:r>
            <a:r>
              <a:rPr lang="ru-RU" b="1" dirty="0" smtClean="0"/>
              <a:t>ценило кота </a:t>
            </a:r>
            <a:r>
              <a:rPr lang="ru-RU" dirty="0" smtClean="0"/>
              <a:t>за его уникальный дар, поставило на довольствие и даже выделило одного солдата за ним присматривать.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Собаки- верные союзники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Красной Армии служили </a:t>
            </a:r>
            <a:r>
              <a:rPr lang="ru-RU" b="1" dirty="0" smtClean="0"/>
              <a:t>60 тысяч </a:t>
            </a:r>
            <a:r>
              <a:rPr lang="ru-RU" b="1" dirty="0" err="1" smtClean="0"/>
              <a:t>собaк</a:t>
            </a:r>
            <a:r>
              <a:rPr lang="ru-RU" dirty="0" smtClean="0"/>
              <a:t>. </a:t>
            </a:r>
            <a:r>
              <a:rPr lang="ru-RU" dirty="0" smtClean="0"/>
              <a:t>Они </a:t>
            </a:r>
            <a:r>
              <a:rPr lang="ru-RU" dirty="0" smtClean="0"/>
              <a:t>были </a:t>
            </a:r>
            <a:r>
              <a:rPr lang="ru-RU" u="sng" dirty="0" err="1" smtClean="0"/>
              <a:t>сaперами</a:t>
            </a:r>
            <a:r>
              <a:rPr lang="ru-RU" dirty="0" smtClean="0"/>
              <a:t>, </a:t>
            </a:r>
            <a:r>
              <a:rPr lang="ru-RU" u="sng" dirty="0" smtClean="0"/>
              <a:t>подрывниками</a:t>
            </a:r>
            <a:r>
              <a:rPr lang="ru-RU" dirty="0" smtClean="0"/>
              <a:t>, </a:t>
            </a:r>
            <a:r>
              <a:rPr lang="ru-RU" u="sng" dirty="0" smtClean="0"/>
              <a:t>связистами</a:t>
            </a:r>
            <a:r>
              <a:rPr lang="ru-RU" dirty="0" smtClean="0"/>
              <a:t>, </a:t>
            </a:r>
            <a:r>
              <a:rPr lang="ru-RU" u="sng" dirty="0" smtClean="0"/>
              <a:t>санитарами </a:t>
            </a:r>
            <a:r>
              <a:rPr lang="ru-RU" dirty="0" smtClean="0"/>
              <a:t>и </a:t>
            </a:r>
            <a:r>
              <a:rPr lang="ru-RU" u="sng" dirty="0" smtClean="0"/>
              <a:t>курьерами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начале Великой Отечественной собаки </a:t>
            </a:r>
            <a:r>
              <a:rPr lang="ru-RU" dirty="0" err="1" smtClean="0"/>
              <a:t>уничтожaли</a:t>
            </a:r>
            <a:r>
              <a:rPr lang="ru-RU" dirty="0" smtClean="0"/>
              <a:t> вражеские танки — конечно, ценой своей жизни. </a:t>
            </a:r>
            <a:r>
              <a:rPr lang="ru-RU" dirty="0" err="1" smtClean="0"/>
              <a:t>Собaки</a:t>
            </a:r>
            <a:r>
              <a:rPr lang="ru-RU" dirty="0" smtClean="0"/>
              <a:t> для подрыва танков </a:t>
            </a:r>
            <a:r>
              <a:rPr lang="ru-RU" dirty="0" err="1" smtClean="0"/>
              <a:t>использовaлись</a:t>
            </a:r>
            <a:r>
              <a:rPr lang="ru-RU" dirty="0" smtClean="0"/>
              <a:t> до 1942 года.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Собаки- верные союзники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Собaки</a:t>
            </a:r>
            <a:r>
              <a:rPr lang="ru-RU" dirty="0" smtClean="0"/>
              <a:t> проложили </a:t>
            </a:r>
            <a:r>
              <a:rPr lang="ru-RU" u="sng" dirty="0" smtClean="0"/>
              <a:t>8000 километров телефонного провода</a:t>
            </a:r>
            <a:r>
              <a:rPr lang="ru-RU" dirty="0" smtClean="0"/>
              <a:t>, доставили в </a:t>
            </a:r>
            <a:r>
              <a:rPr lang="ru-RU" dirty="0" err="1" smtClean="0"/>
              <a:t>боeвой</a:t>
            </a:r>
            <a:r>
              <a:rPr lang="ru-RU" dirty="0" smtClean="0"/>
              <a:t> обстановке 200 000 документов, нашли 4 миллиона </a:t>
            </a:r>
            <a:r>
              <a:rPr lang="ru-RU" u="sng" dirty="0" smtClean="0"/>
              <a:t>мин и фугасов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Собаки </a:t>
            </a:r>
            <a:r>
              <a:rPr lang="ru-RU" dirty="0" err="1" smtClean="0"/>
              <a:t>учaствовали</a:t>
            </a:r>
            <a:r>
              <a:rPr lang="ru-RU" dirty="0" smtClean="0"/>
              <a:t> в разминировании 300 больших городов. А еще спасли 700 000 раненых.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Смелые и верные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r>
              <a:rPr lang="ru-RU" sz="2500" dirty="0" smtClean="0"/>
              <a:t>В 1941 году, в Черкасской области, в районе Зеленая Брама, </a:t>
            </a:r>
            <a:r>
              <a:rPr lang="ru-RU" sz="2500" b="1" dirty="0" smtClean="0"/>
              <a:t>150 собак</a:t>
            </a:r>
            <a:r>
              <a:rPr lang="ru-RU" sz="2500" dirty="0" smtClean="0"/>
              <a:t> приняли участие </a:t>
            </a:r>
            <a:r>
              <a:rPr lang="ru-RU" sz="2500" b="1" dirty="0" smtClean="0"/>
              <a:t>в рукопашной схватке </a:t>
            </a:r>
            <a:r>
              <a:rPr lang="ru-RU" sz="2500" dirty="0" smtClean="0"/>
              <a:t>с </a:t>
            </a:r>
            <a:r>
              <a:rPr lang="ru-RU" sz="2500" u="sng" dirty="0" smtClean="0"/>
              <a:t>фашистами</a:t>
            </a:r>
            <a:r>
              <a:rPr lang="ru-RU" sz="2500" dirty="0" smtClean="0"/>
              <a:t>. Погранотряд под командованием майора Лопатина, прикрывая отступление частей Красной Армии, </a:t>
            </a:r>
            <a:r>
              <a:rPr lang="ru-RU" sz="2500" u="sng" dirty="0" smtClean="0"/>
              <a:t>принял бой с фашистскими войсками</a:t>
            </a:r>
            <a:r>
              <a:rPr lang="ru-RU" sz="2500" dirty="0" smtClean="0"/>
              <a:t>. </a:t>
            </a:r>
            <a:endParaRPr lang="ru-RU" sz="2500" dirty="0" smtClean="0"/>
          </a:p>
          <a:p>
            <a:r>
              <a:rPr lang="ru-RU" sz="2500" dirty="0" smtClean="0"/>
              <a:t>500 </a:t>
            </a:r>
            <a:r>
              <a:rPr lang="ru-RU" sz="2500" dirty="0" smtClean="0"/>
              <a:t>пограничников и 150 служебных псов </a:t>
            </a:r>
            <a:r>
              <a:rPr lang="ru-RU" sz="2500" u="sng" dirty="0" smtClean="0"/>
              <a:t>стояли против полка фашистов</a:t>
            </a:r>
            <a:r>
              <a:rPr lang="ru-RU" sz="2500" dirty="0" smtClean="0"/>
              <a:t>. Все они погибли — и люди, и собаки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В</a:t>
            </a:r>
            <a:r>
              <a:rPr lang="ru-RU" sz="2500" dirty="0" smtClean="0"/>
              <a:t> </a:t>
            </a:r>
            <a:r>
              <a:rPr lang="ru-RU" sz="2500" dirty="0" smtClean="0"/>
              <a:t>СССР этого не забыли. </a:t>
            </a:r>
            <a:r>
              <a:rPr lang="ru-RU" sz="2500" b="1" dirty="0" smtClean="0"/>
              <a:t>Собак чествовали</a:t>
            </a:r>
            <a:r>
              <a:rPr lang="ru-RU" sz="2500" dirty="0" smtClean="0"/>
              <a:t>, как равных, на </a:t>
            </a:r>
            <a:r>
              <a:rPr lang="ru-RU" sz="2500" b="1" dirty="0" smtClean="0"/>
              <a:t>Параде Победы 24 июня 1945 года</a:t>
            </a:r>
            <a:r>
              <a:rPr lang="ru-RU" sz="2500" dirty="0" smtClean="0"/>
              <a:t>. </a:t>
            </a:r>
            <a:r>
              <a:rPr lang="ru-RU" sz="2500" b="1" dirty="0" smtClean="0"/>
              <a:t>Четвероногие солдаты </a:t>
            </a:r>
            <a:r>
              <a:rPr lang="ru-RU" sz="2500" dirty="0" smtClean="0"/>
              <a:t>шли по Красной Площади с колонной саперов. </a:t>
            </a:r>
            <a:r>
              <a:rPr lang="ru-RU" sz="2500" u="sng" dirty="0" smtClean="0"/>
              <a:t>Все эти псы участвовали в боевых действиях, у них были огромные послужные списки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Восточно-европейская овчарка </a:t>
            </a:r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 кличке </a:t>
            </a:r>
            <a:r>
              <a:rPr lang="ru-RU" sz="36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Джульбарс</a:t>
            </a:r>
            <a:endParaRPr lang="ru-RU" sz="3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43510"/>
          </a:xfrm>
        </p:spPr>
        <p:txBody>
          <a:bodyPr>
            <a:noAutofit/>
          </a:bodyPr>
          <a:lstStyle/>
          <a:p>
            <a:pPr indent="-720000"/>
            <a:r>
              <a:rPr lang="ru-RU" sz="2300" dirty="0" smtClean="0"/>
              <a:t>Этот пес </a:t>
            </a:r>
            <a:r>
              <a:rPr lang="ru-RU" sz="2300" b="1" dirty="0" smtClean="0"/>
              <a:t>помогал разминировать местность </a:t>
            </a:r>
            <a:r>
              <a:rPr lang="ru-RU" sz="2300" dirty="0" smtClean="0"/>
              <a:t>на территории России, Украины, Румынии, Чехословакии, Венгрии и Австрии. </a:t>
            </a:r>
            <a:r>
              <a:rPr lang="ru-RU" sz="2300" u="sng" dirty="0" smtClean="0"/>
              <a:t>Он обладал уникальным чутьем</a:t>
            </a:r>
            <a:r>
              <a:rPr lang="ru-RU" sz="2300" dirty="0" smtClean="0"/>
              <a:t>. За время службы </a:t>
            </a:r>
            <a:r>
              <a:rPr lang="ru-RU" sz="2300" dirty="0" err="1" smtClean="0"/>
              <a:t>Джульбарс</a:t>
            </a:r>
            <a:r>
              <a:rPr lang="ru-RU" sz="2300" dirty="0" smtClean="0"/>
              <a:t> </a:t>
            </a:r>
            <a:r>
              <a:rPr lang="ru-RU" sz="2300" u="sng" dirty="0" smtClean="0"/>
              <a:t>обнаружил 7468 мин и 150 снарядов</a:t>
            </a:r>
            <a:r>
              <a:rPr lang="ru-RU" sz="2300" dirty="0" smtClean="0"/>
              <a:t>. Он принимал участие в </a:t>
            </a:r>
            <a:r>
              <a:rPr lang="ru-RU" sz="2300" u="sng" dirty="0" smtClean="0"/>
              <a:t>разминировании могилы Тараса Шевченко в </a:t>
            </a:r>
            <a:r>
              <a:rPr lang="ru-RU" sz="2300" u="sng" dirty="0" smtClean="0"/>
              <a:t>Каневе.</a:t>
            </a:r>
            <a:endParaRPr lang="ru-RU" sz="2300" dirty="0" smtClean="0"/>
          </a:p>
          <a:p>
            <a:pPr indent="-720000"/>
            <a:r>
              <a:rPr lang="ru-RU" sz="2300" dirty="0" smtClean="0"/>
              <a:t>За </a:t>
            </a:r>
            <a:r>
              <a:rPr lang="ru-RU" sz="2300" dirty="0" smtClean="0"/>
              <a:t>подвиги во время войны </a:t>
            </a:r>
            <a:r>
              <a:rPr lang="ru-RU" sz="2300" dirty="0" err="1" smtClean="0"/>
              <a:t>Джульбарс</a:t>
            </a:r>
            <a:r>
              <a:rPr lang="ru-RU" sz="2300" dirty="0" smtClean="0"/>
              <a:t> был награжден </a:t>
            </a:r>
            <a:r>
              <a:rPr lang="ru-RU" sz="2300" u="sng" dirty="0" smtClean="0"/>
              <a:t>медалью «За боевые заслуги». </a:t>
            </a:r>
            <a:r>
              <a:rPr lang="ru-RU" sz="2300" b="1" dirty="0" smtClean="0"/>
              <a:t>Он стал единственной собакой, удостоенной боевой награды</a:t>
            </a:r>
            <a:r>
              <a:rPr lang="ru-RU" sz="2300" dirty="0" smtClean="0"/>
              <a:t>. В конце войны </a:t>
            </a:r>
            <a:r>
              <a:rPr lang="ru-RU" sz="2300" dirty="0" err="1" smtClean="0"/>
              <a:t>Джульбарс</a:t>
            </a:r>
            <a:r>
              <a:rPr lang="ru-RU" sz="2300" dirty="0" smtClean="0"/>
              <a:t> был ранен, и долго не мог встать на лапы. Поэтому на Параде Победы его несли на носилках, которые </a:t>
            </a:r>
            <a:r>
              <a:rPr lang="ru-RU" sz="2300" b="1" dirty="0" smtClean="0"/>
              <a:t>были сделаны из кителя Верховного главнокомандующего</a:t>
            </a:r>
            <a:r>
              <a:rPr lang="ru-RU" sz="2300" dirty="0" smtClean="0"/>
              <a:t>. </a:t>
            </a:r>
            <a:r>
              <a:rPr lang="ru-RU" sz="2300" u="sng" dirty="0" smtClean="0"/>
              <a:t>Сталин предложил это сам, в знак уважения к подвигам </a:t>
            </a:r>
            <a:r>
              <a:rPr lang="ru-RU" sz="2300" u="sng" dirty="0" err="1" smtClean="0"/>
              <a:t>Джульбарса</a:t>
            </a:r>
            <a:r>
              <a:rPr lang="ru-RU" sz="2300" u="sng" dirty="0" smtClean="0"/>
              <a:t>.</a:t>
            </a:r>
            <a:endParaRPr lang="ru-RU" sz="2300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632</Words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Прикоснись сердцем к подвигу</vt:lpstr>
      <vt:lpstr>Мохнатый спецназ Ленинграда</vt:lpstr>
      <vt:lpstr>Мохнатый спецназ Ленинграда</vt:lpstr>
      <vt:lpstr>16-летняя Катя Волошина посвятила блокадному коту стихи</vt:lpstr>
      <vt:lpstr>Кот-слухач</vt:lpstr>
      <vt:lpstr>Собаки- верные союзники</vt:lpstr>
      <vt:lpstr>Собаки- верные союзники</vt:lpstr>
      <vt:lpstr>Смелые и верные</vt:lpstr>
      <vt:lpstr>Восточно-европейская овчарка по кличке Джульбарс</vt:lpstr>
      <vt:lpstr>Восточно-европейская овчарка по кличке Джульбарс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Прикоснись</dc:title>
  <dc:creator>Муринов Евгений</dc:creator>
  <cp:lastModifiedBy>Муринов Евгений</cp:lastModifiedBy>
  <cp:revision>13</cp:revision>
  <dcterms:created xsi:type="dcterms:W3CDTF">2023-05-07T08:48:13Z</dcterms:created>
  <dcterms:modified xsi:type="dcterms:W3CDTF">2023-05-07T10:41:01Z</dcterms:modified>
</cp:coreProperties>
</file>